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Playfair Display"/>
      <p:regular r:id="rId13"/>
      <p:bold r:id="rId14"/>
      <p:italic r:id="rId15"/>
      <p:boldItalic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layfairDisplay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layfairDisplay-italic.fntdata"/><Relationship Id="rId14" Type="http://schemas.openxmlformats.org/officeDocument/2006/relationships/font" Target="fonts/PlayfairDisplay-bold.fntdata"/><Relationship Id="rId17" Type="http://schemas.openxmlformats.org/officeDocument/2006/relationships/font" Target="fonts/OpenSans-regular.fntdata"/><Relationship Id="rId16" Type="http://schemas.openxmlformats.org/officeDocument/2006/relationships/font" Target="fonts/PlayfairDisplay-boldItalic.fntdata"/><Relationship Id="rId5" Type="http://schemas.openxmlformats.org/officeDocument/2006/relationships/slide" Target="slides/slide1.xml"/><Relationship Id="rId19" Type="http://schemas.openxmlformats.org/officeDocument/2006/relationships/font" Target="fonts/OpenSans-italic.fntdata"/><Relationship Id="rId6" Type="http://schemas.openxmlformats.org/officeDocument/2006/relationships/slide" Target="slides/slide2.xml"/><Relationship Id="rId18" Type="http://schemas.openxmlformats.org/officeDocument/2006/relationships/font" Target="fonts/Ope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" name="Google Shape;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7488" y="2481143"/>
            <a:ext cx="4919305" cy="32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793790" y="2240637"/>
            <a:ext cx="7556421" cy="1956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1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6162"/>
              <a:buFont typeface="Playfair Display"/>
              <a:buNone/>
            </a:pPr>
            <a:r>
              <a:rPr b="1" i="0" lang="en-US" sz="6162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Introduction to FDI in India</a:t>
            </a:r>
            <a:endParaRPr b="0" i="0" sz="61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793790" y="4537234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Foreign Direct Investment (FDI) plays a crucial role in India's economic growth. It enhances infrastructure development, creates jobs, and boosts technology transfer. This report analyzes FDI trends, sectoral distribution, and challenges from 2000 to 2017.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793790" y="821055"/>
            <a:ext cx="839866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65"/>
              <a:buFont typeface="Playfair Display"/>
              <a:buNone/>
            </a:pPr>
            <a:r>
              <a:rPr b="1" i="0" lang="en-US" sz="4465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FDI Trends in India (2000-2017)</a:t>
            </a:r>
            <a:endParaRPr b="0" i="0" sz="44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0" name="Google Shape;30;p4"/>
          <p:cNvPicPr preferRelativeResize="0"/>
          <p:nvPr/>
        </p:nvPicPr>
        <p:blipFill rotWithShape="1">
          <a:blip r:embed="rId3">
            <a:alphaModFix/>
          </a:blip>
          <a:srcRect b="-9313" l="0" r="0" t="0"/>
          <a:stretch/>
        </p:blipFill>
        <p:spPr>
          <a:xfrm>
            <a:off x="793800" y="2388650"/>
            <a:ext cx="6351250" cy="41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793790" y="6192322"/>
            <a:ext cx="292441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33"/>
              <a:buFont typeface="Playfair Display"/>
              <a:buNone/>
            </a:pPr>
            <a:r>
              <a:rPr b="1" i="0" lang="en-US" sz="2233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Growth Over the Years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793790" y="7081465"/>
            <a:ext cx="6351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FDI inflows to India surged from $4 billion in 2000 to over $40 billion in 2017.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3" name="Google Shape;3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5221" y="1983462"/>
            <a:ext cx="6351389" cy="392537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>
            <a:off x="7485221" y="619232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33"/>
              <a:buFont typeface="Playfair Display"/>
              <a:buNone/>
            </a:pPr>
            <a:r>
              <a:rPr b="1" i="0" lang="en-US" sz="2233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Annual Fluctuations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7485221" y="7081465"/>
            <a:ext cx="6351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While 2006 witnessed peak investments, global economic conditions caused fluctuations.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793790" y="1464560"/>
            <a:ext cx="8293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65"/>
              <a:buFont typeface="Playfair Display"/>
              <a:buNone/>
            </a:pPr>
            <a:r>
              <a:rPr b="1" i="0" lang="en-US" sz="4465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Sectoral Analysis of FDI Inflows</a:t>
            </a:r>
            <a:endParaRPr b="0" i="0" sz="44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793715" y="381572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233"/>
              <a:buFont typeface="Playfair Display"/>
              <a:buNone/>
            </a:pPr>
            <a:r>
              <a:rPr b="1" i="0" lang="en-US" sz="2233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Services Sector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This sector attracted over 30% of total FDI inflows, highlighting its importance.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233"/>
              <a:buFont typeface="Playfair Display"/>
              <a:buNone/>
            </a:pPr>
            <a:r>
              <a:rPr b="1" i="0" lang="en-US" sz="2233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Manufacturing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Manufacturing received significant investment, especially in the automobile and textile industries.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233"/>
              <a:buFont typeface="Playfair Display"/>
              <a:buNone/>
            </a:pPr>
            <a:r>
              <a:rPr b="1" i="0" lang="en-US" sz="2233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Infrastructure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Investments in infrastructure like energy, telecom, and transportation grew steadily.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" name="Google Shape;5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488" y="2124432"/>
            <a:ext cx="4919305" cy="398061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/>
          <p:nvPr/>
        </p:nvSpPr>
        <p:spPr>
          <a:xfrm>
            <a:off x="6280190" y="1450295"/>
            <a:ext cx="6300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65"/>
              <a:buFont typeface="Playfair Display"/>
              <a:buNone/>
            </a:pPr>
            <a:r>
              <a:rPr b="1" i="0" lang="en-US" sz="4465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Top Investing Countries</a:t>
            </a:r>
            <a:endParaRPr b="0" i="0" sz="44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6"/>
          <p:cNvSpPr/>
          <p:nvPr/>
        </p:nvSpPr>
        <p:spPr>
          <a:xfrm>
            <a:off x="6280190" y="3149560"/>
            <a:ext cx="7556421" cy="2979420"/>
          </a:xfrm>
          <a:prstGeom prst="roundRect">
            <a:avLst>
              <a:gd fmla="val 1142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6287810" y="3157180"/>
            <a:ext cx="7540347" cy="101322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6515607" y="3633614"/>
            <a:ext cx="2055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Country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9032438" y="3300889"/>
            <a:ext cx="205192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FDI Inflows ($ Billion)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6"/>
          <p:cNvSpPr/>
          <p:nvPr/>
        </p:nvSpPr>
        <p:spPr>
          <a:xfrm>
            <a:off x="11545610" y="3300889"/>
            <a:ext cx="205573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Percentage of Total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6287810" y="4170402"/>
            <a:ext cx="7540347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6515457" y="4314111"/>
            <a:ext cx="205573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U.S.A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6"/>
          <p:cNvSpPr/>
          <p:nvPr/>
        </p:nvSpPr>
        <p:spPr>
          <a:xfrm>
            <a:off x="9032438" y="4314111"/>
            <a:ext cx="205192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6"/>
          <p:cNvSpPr/>
          <p:nvPr/>
        </p:nvSpPr>
        <p:spPr>
          <a:xfrm>
            <a:off x="11545610" y="4314111"/>
            <a:ext cx="205573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25%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6"/>
          <p:cNvSpPr/>
          <p:nvPr/>
        </p:nvSpPr>
        <p:spPr>
          <a:xfrm>
            <a:off x="6287810" y="4820722"/>
            <a:ext cx="7540347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6515457" y="4964430"/>
            <a:ext cx="205573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Singapore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9032438" y="4964430"/>
            <a:ext cx="205192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11545610" y="4964430"/>
            <a:ext cx="205573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18%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6"/>
          <p:cNvSpPr/>
          <p:nvPr/>
        </p:nvSpPr>
        <p:spPr>
          <a:xfrm>
            <a:off x="6287810" y="5471041"/>
            <a:ext cx="7540347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"/>
          <p:cNvSpPr/>
          <p:nvPr/>
        </p:nvSpPr>
        <p:spPr>
          <a:xfrm>
            <a:off x="6515457" y="5614749"/>
            <a:ext cx="205573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United Kingdom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6"/>
          <p:cNvSpPr/>
          <p:nvPr/>
        </p:nvSpPr>
        <p:spPr>
          <a:xfrm>
            <a:off x="9032438" y="5614749"/>
            <a:ext cx="205192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6"/>
          <p:cNvSpPr/>
          <p:nvPr/>
        </p:nvSpPr>
        <p:spPr>
          <a:xfrm>
            <a:off x="11545610" y="5614749"/>
            <a:ext cx="205573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12%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4" name="Google Shape;8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/>
          <p:cNvSpPr/>
          <p:nvPr/>
        </p:nvSpPr>
        <p:spPr>
          <a:xfrm>
            <a:off x="4451390" y="1169214"/>
            <a:ext cx="7454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65"/>
              <a:buFont typeface="Playfair Display"/>
              <a:buNone/>
            </a:pPr>
            <a:r>
              <a:rPr b="1" i="0" lang="en-US" sz="4465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Regional Distribution of FDI</a:t>
            </a:r>
            <a:endParaRPr b="0" i="0" sz="44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/>
          <p:nvPr/>
        </p:nvSpPr>
        <p:spPr>
          <a:xfrm>
            <a:off x="4451390" y="3309580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"/>
          <p:cNvSpPr/>
          <p:nvPr/>
        </p:nvSpPr>
        <p:spPr>
          <a:xfrm>
            <a:off x="4641294" y="3394591"/>
            <a:ext cx="13037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679"/>
              <a:buFont typeface="Playfair Display"/>
              <a:buNone/>
            </a:pPr>
            <a:r>
              <a:rPr b="1" i="0" lang="en-US" sz="2679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endParaRPr b="0" i="0" sz="2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/>
          <p:nvPr/>
        </p:nvSpPr>
        <p:spPr>
          <a:xfrm>
            <a:off x="5122931" y="330959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33"/>
              <a:buFont typeface="Playfair Display"/>
              <a:buNone/>
            </a:pPr>
            <a:r>
              <a:rPr b="1" i="0" lang="en-US" sz="2233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Eastern Region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/>
          <p:nvPr/>
        </p:nvSpPr>
        <p:spPr>
          <a:xfrm>
            <a:off x="5188506" y="3799999"/>
            <a:ext cx="384214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This region saw substantial manufacturing investment due to favorable policies.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"/>
          <p:cNvSpPr/>
          <p:nvPr/>
        </p:nvSpPr>
        <p:spPr>
          <a:xfrm>
            <a:off x="9257467" y="3309580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9423559" y="3394591"/>
            <a:ext cx="177998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679"/>
              <a:buFont typeface="Playfair Display"/>
              <a:buNone/>
            </a:pPr>
            <a:r>
              <a:rPr b="1" i="0" lang="en-US" sz="2679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  <a:endParaRPr b="0" i="0" sz="2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9994583" y="330958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33"/>
              <a:buFont typeface="Playfair Display"/>
              <a:buNone/>
            </a:pPr>
            <a:r>
              <a:rPr b="1" i="0" lang="en-US" sz="2233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Western Region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9994583" y="3799999"/>
            <a:ext cx="384214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Major services and technology firms are concentrated here, driving FDI.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4451390" y="5370671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4623435" y="5455682"/>
            <a:ext cx="166092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679"/>
              <a:buFont typeface="Playfair Display"/>
              <a:buNone/>
            </a:pPr>
            <a:r>
              <a:rPr b="1" i="0" lang="en-US" sz="2679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endParaRPr b="0" i="0" sz="2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5188506" y="537067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33"/>
              <a:buFont typeface="Playfair Display"/>
              <a:buNone/>
            </a:pPr>
            <a:r>
              <a:rPr b="1" i="0" lang="en-US" sz="2233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Southern Region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5188506" y="5861090"/>
            <a:ext cx="86481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Information technology and pharmaceuticals have attracted notable investment.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5" name="Google Shape;10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8"/>
          <p:cNvSpPr/>
          <p:nvPr/>
        </p:nvSpPr>
        <p:spPr>
          <a:xfrm>
            <a:off x="4536390" y="495705"/>
            <a:ext cx="7277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65"/>
              <a:buFont typeface="Playfair Display"/>
              <a:buNone/>
            </a:pPr>
            <a:r>
              <a:rPr b="1" i="0" lang="en-US" sz="4465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Factors Driving FDI Inflows</a:t>
            </a:r>
            <a:endParaRPr b="0" i="0" sz="44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8"/>
          <p:cNvSpPr/>
          <p:nvPr/>
        </p:nvSpPr>
        <p:spPr>
          <a:xfrm>
            <a:off x="4776311" y="2089071"/>
            <a:ext cx="30480" cy="5100280"/>
          </a:xfrm>
          <a:prstGeom prst="roundRect">
            <a:avLst>
              <a:gd fmla="val 111628" name="adj"/>
            </a:avLst>
          </a:prstGeom>
          <a:solidFill>
            <a:srgbClr val="C6C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"/>
          <p:cNvSpPr/>
          <p:nvPr/>
        </p:nvSpPr>
        <p:spPr>
          <a:xfrm>
            <a:off x="5016222" y="2584133"/>
            <a:ext cx="793790" cy="30480"/>
          </a:xfrm>
          <a:prstGeom prst="roundRect">
            <a:avLst>
              <a:gd fmla="val 111628" name="adj"/>
            </a:avLst>
          </a:prstGeom>
          <a:solidFill>
            <a:srgbClr val="C6C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8"/>
          <p:cNvSpPr/>
          <p:nvPr/>
        </p:nvSpPr>
        <p:spPr>
          <a:xfrm>
            <a:off x="4536400" y="2344222"/>
            <a:ext cx="510300" cy="510300"/>
          </a:xfrm>
          <a:prstGeom prst="roundRect">
            <a:avLst>
              <a:gd fmla="val 6667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8"/>
          <p:cNvSpPr/>
          <p:nvPr/>
        </p:nvSpPr>
        <p:spPr>
          <a:xfrm>
            <a:off x="4726305" y="2429232"/>
            <a:ext cx="1305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679"/>
              <a:buFont typeface="Playfair Display"/>
              <a:buNone/>
            </a:pPr>
            <a:r>
              <a:rPr b="1" i="0" lang="en-US" sz="2679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endParaRPr b="0" i="0" sz="2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8"/>
          <p:cNvSpPr/>
          <p:nvPr/>
        </p:nvSpPr>
        <p:spPr>
          <a:xfrm>
            <a:off x="6039100" y="2406525"/>
            <a:ext cx="2920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33"/>
              <a:buFont typeface="Playfair Display"/>
              <a:buNone/>
            </a:pPr>
            <a:r>
              <a:rPr b="1" i="0" lang="en-US" sz="2233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Government Policy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6039088" y="2806303"/>
            <a:ext cx="7797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Liberalization and 'Make in India' initiative significantly improved investment climate.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5016222" y="4480798"/>
            <a:ext cx="793790" cy="30480"/>
          </a:xfrm>
          <a:prstGeom prst="roundRect">
            <a:avLst>
              <a:gd fmla="val 111628" name="adj"/>
            </a:avLst>
          </a:prstGeom>
          <a:solidFill>
            <a:srgbClr val="C6C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8"/>
          <p:cNvSpPr/>
          <p:nvPr/>
        </p:nvSpPr>
        <p:spPr>
          <a:xfrm>
            <a:off x="4536400" y="4240887"/>
            <a:ext cx="510300" cy="510300"/>
          </a:xfrm>
          <a:prstGeom prst="roundRect">
            <a:avLst>
              <a:gd fmla="val 6667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4702493" y="4325898"/>
            <a:ext cx="177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679"/>
              <a:buFont typeface="Playfair Display"/>
              <a:buNone/>
            </a:pPr>
            <a:r>
              <a:rPr b="1" i="0" lang="en-US" sz="2679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  <a:endParaRPr b="0" i="0" sz="2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6039088" y="421255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33"/>
              <a:buFont typeface="Playfair Display"/>
              <a:buNone/>
            </a:pPr>
            <a:r>
              <a:rPr b="1" i="0" lang="en-US" sz="2233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Market Potential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8"/>
          <p:cNvSpPr/>
          <p:nvPr/>
        </p:nvSpPr>
        <p:spPr>
          <a:xfrm>
            <a:off x="6039088" y="4702969"/>
            <a:ext cx="7797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India's large consumer base draws foreign investors interested in diverse markets.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8"/>
          <p:cNvSpPr/>
          <p:nvPr/>
        </p:nvSpPr>
        <p:spPr>
          <a:xfrm>
            <a:off x="5016222" y="6377464"/>
            <a:ext cx="793790" cy="30480"/>
          </a:xfrm>
          <a:prstGeom prst="roundRect">
            <a:avLst>
              <a:gd fmla="val 111628" name="adj"/>
            </a:avLst>
          </a:prstGeom>
          <a:solidFill>
            <a:srgbClr val="C6C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4536400" y="6137553"/>
            <a:ext cx="510300" cy="510300"/>
          </a:xfrm>
          <a:prstGeom prst="roundRect">
            <a:avLst>
              <a:gd fmla="val 6667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4708446" y="6222563"/>
            <a:ext cx="166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679"/>
              <a:buFont typeface="Playfair Display"/>
              <a:buNone/>
            </a:pPr>
            <a:r>
              <a:rPr b="1" i="0" lang="en-US" sz="2679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endParaRPr b="0" i="0" sz="2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6039088" y="610921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33"/>
              <a:buFont typeface="Playfair Display"/>
              <a:buNone/>
            </a:pPr>
            <a:r>
              <a:rPr b="1" i="0" lang="en-US" sz="2233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Skilled Workforce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8"/>
          <p:cNvSpPr/>
          <p:nvPr/>
        </p:nvSpPr>
        <p:spPr>
          <a:xfrm>
            <a:off x="6039088" y="6599634"/>
            <a:ext cx="7797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Availability of skilled labor enhances India's attractiveness for investment.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>
            <a:off x="0" y="21188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0" name="Google Shape;13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9"/>
          <p:cNvSpPr/>
          <p:nvPr/>
        </p:nvSpPr>
        <p:spPr>
          <a:xfrm>
            <a:off x="793790" y="868561"/>
            <a:ext cx="806303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65"/>
              <a:buFont typeface="Playfair Display"/>
              <a:buNone/>
            </a:pPr>
            <a:r>
              <a:rPr b="1" i="0" lang="en-US" sz="4465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Challenges and Barriers to FDI</a:t>
            </a:r>
            <a:endParaRPr b="0" i="0" sz="44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2" name="Google Shape;13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498652"/>
            <a:ext cx="1134070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"/>
          <p:cNvSpPr/>
          <p:nvPr/>
        </p:nvSpPr>
        <p:spPr>
          <a:xfrm>
            <a:off x="2268022" y="283394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33"/>
              <a:buFont typeface="Playfair Display"/>
              <a:buNone/>
            </a:pPr>
            <a:r>
              <a:rPr b="1" i="0" lang="en-US" sz="2233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Regulatory Hurdles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9"/>
          <p:cNvSpPr/>
          <p:nvPr/>
        </p:nvSpPr>
        <p:spPr>
          <a:xfrm>
            <a:off x="2268022" y="3324359"/>
            <a:ext cx="7911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Complex regulations deter potential investors.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5" name="Google Shape;13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313139"/>
            <a:ext cx="1134070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9"/>
          <p:cNvSpPr/>
          <p:nvPr/>
        </p:nvSpPr>
        <p:spPr>
          <a:xfrm>
            <a:off x="2268022" y="445352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33"/>
              <a:buFont typeface="Playfair Display"/>
              <a:buNone/>
            </a:pPr>
            <a:r>
              <a:rPr b="1" i="0" lang="en-US" sz="2233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Infrastructure Gaps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2268022" y="4943947"/>
            <a:ext cx="7911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Poor infrastructure impacts business operations and delivery times.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8" name="Google Shape;13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6127652"/>
            <a:ext cx="1134070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9"/>
          <p:cNvSpPr/>
          <p:nvPr/>
        </p:nvSpPr>
        <p:spPr>
          <a:xfrm>
            <a:off x="2268025" y="6119253"/>
            <a:ext cx="2835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33"/>
              <a:buFont typeface="Playfair Display"/>
              <a:buNone/>
            </a:pPr>
            <a:r>
              <a:rPr b="1" i="0" lang="en-US" sz="2233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Political Stability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9"/>
          <p:cNvSpPr/>
          <p:nvPr/>
        </p:nvSpPr>
        <p:spPr>
          <a:xfrm>
            <a:off x="2268025" y="6651624"/>
            <a:ext cx="7911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Policy changes and political risks can lead to uncertainty.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8" name="Google Shape;14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488" y="2835712"/>
            <a:ext cx="4919305" cy="255805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65"/>
              <a:buFont typeface="Playfair Display"/>
              <a:buNone/>
            </a:pPr>
            <a:r>
              <a:rPr b="1" i="0" lang="en-US" sz="4465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Conclusion and Key Takeaways</a:t>
            </a:r>
            <a:endParaRPr b="0" i="0" sz="44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0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86"/>
              <a:buFont typeface="Open Sans"/>
              <a:buNone/>
            </a:pPr>
            <a:r>
              <a:rPr b="0" i="0" lang="en-US" sz="1786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FDI in India has witnessed substantial growth, contributing significantly to the economy. Despite challenges, government initiatives and market potential offer vast opportunities.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